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37" r:id="rId3"/>
    <p:sldId id="261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9" r:id="rId13"/>
    <p:sldId id="390" r:id="rId14"/>
    <p:sldId id="387" r:id="rId15"/>
    <p:sldId id="392" r:id="rId16"/>
    <p:sldId id="391" r:id="rId17"/>
    <p:sldId id="393" r:id="rId18"/>
    <p:sldId id="394" r:id="rId19"/>
    <p:sldId id="395" r:id="rId20"/>
    <p:sldId id="28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E3DBB-10BD-4B5B-9306-44C1807DADEC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EA5F8-99F1-4CDD-8ABA-22ECAD1AD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5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4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7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4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0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6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73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0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6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79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7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8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40A13-BE14-40E7-B601-AEF56C62A315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A9AF-BE13-4ABC-AA5F-16205F15B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33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276456" cy="1686049"/>
          </a:xfrm>
        </p:spPr>
        <p:txBody>
          <a:bodyPr>
            <a:noAutofit/>
          </a:bodyPr>
          <a:lstStyle/>
          <a:p>
            <a:b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коррекционно-педагогической работы с детьми раннего возраста с отклонениями в развитии. </a:t>
            </a:r>
          </a:p>
        </p:txBody>
      </p:sp>
    </p:spTree>
    <p:extLst>
      <p:ext uri="{BB962C8B-B14F-4D97-AF65-F5344CB8AC3E}">
        <p14:creationId xmlns:p14="http://schemas.microsoft.com/office/powerpoint/2010/main" val="83891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развивающее воздействие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методы обучения,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методы обучения,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методы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135309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методы и приемы обучения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(разные способы организации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деятельности):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практических и познавательных задач;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целенаправленные действия с дидактическими игрушками;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многократное повторение практических и умственных действий;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наглядно-действенный показ (способа действия, образца выполнения);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подражательные упражнения;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применения полученных знаний,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и навыков в общении, предметной деятельности, в быту.</a:t>
            </a:r>
          </a:p>
        </p:txBody>
      </p:sp>
    </p:spTree>
    <p:extLst>
      <p:ext uri="{BB962C8B-B14F-4D97-AF65-F5344CB8AC3E}">
        <p14:creationId xmlns:p14="http://schemas.microsoft.com/office/powerpoint/2010/main" val="242021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методы и приемы обучения: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предметов (зрительное, тактильно-кинестетическое, слуховое, комбинированное);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предметами и явлениями окружающего;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предметных и сюжетных картин, фотографий.</a:t>
            </a:r>
          </a:p>
        </p:txBody>
      </p:sp>
    </p:spTree>
    <p:extLst>
      <p:ext uri="{BB962C8B-B14F-4D97-AF65-F5344CB8AC3E}">
        <p14:creationId xmlns:p14="http://schemas.microsoft.com/office/powerpoint/2010/main" val="305194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методы и приемы обучения: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речевая инструкция;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предмета;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указания и объяснение как пояснение способов выполнения задания, последовательности действий, содержания;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как словесный прием обучения (репродуктивные, требующие констатации; прямые; подсказывающие);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оценка хода выполнения деятельности, ее результата;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(записанный на аудиокассету голосовой и речевой материал для прослушивания ребенком).</a:t>
            </a:r>
          </a:p>
        </p:txBody>
      </p:sp>
    </p:spTree>
    <p:extLst>
      <p:ext uri="{BB962C8B-B14F-4D97-AF65-F5344CB8AC3E}">
        <p14:creationId xmlns:p14="http://schemas.microsoft.com/office/powerpoint/2010/main" val="3347882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921065"/>
              </p:ext>
            </p:extLst>
          </p:nvPr>
        </p:nvGraphicFramePr>
        <p:xfrm>
          <a:off x="251519" y="1556792"/>
          <a:ext cx="8496946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рождения</a:t>
                      </a:r>
                      <a:r>
                        <a:rPr lang="ru-RU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6 месяцев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Вызывать у ребенка первую улыбку в ответ на ласковое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обращение близкого взрослого (матери);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Формировать, развивать и дифференцировать «комплекс оживления»; учить брать и подносить бутылочку ко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рту.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умение фиксировать и удерживать взгляд на лице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ласково разговаривающего с ребенком взрослого;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вызывать слуховое сосредоточение; учить тянуть руки к подвешенным игрушкам, целенаправленно захватывать игрушку.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прислушиваться к голосу взрослого; вторить ему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звуками. Стимулировать появление начального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гуления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гуканья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поднимать и недолго удерживать голову в положении на животе; учить переворачиваться со спины на бок, со спины на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живот, с живота на спину, формировать направление руки к подвешенной игрушке; стимулировать тактильную (кожную) чувствительность рук.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интерес, эмоциональную отзывчивость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пению взрослого, звучанию музыки. Поощрять «участие» в пении взрослого.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083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334019"/>
              </p:ext>
            </p:extLst>
          </p:nvPr>
        </p:nvGraphicFramePr>
        <p:xfrm>
          <a:off x="251519" y="1340768"/>
          <a:ext cx="8640961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6 до 12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дифференцировать знакомых и незнакомых людей; Учить узнавать свое имя. Учить различать и адекватно эмоционально реагировать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мимику и возгласы взрослого, положительно или отрицательно окрашенные.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Совершенствовать зрительные и слуховые ориентировочные реакции, восприятие людей и предметов. Формировать различные неспецифические манипуляции с предметами. Формировать специфические манипуляции с предметами-игрушками.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Развивать понимание обращенной речи: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имена близких взрослых и смотреть в сторону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названного человека;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выделять по слову знакомые предметы-игрушки, часто называемые;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понимать простые речевые инструкции.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Развивать голосовую и речевую активность: активизировать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лепетную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активность.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ползать в разных направлениях;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самостоятельно садиться из положения лежа;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самостоятельное сидение;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вставать на колени, на ноги, держась за опору;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учить повторять движения за взрослым: поднимать,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опускать руки, похлопывать, сжимать и разжимать кулачки.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осущест-влять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простые музыкально-ритмичные движения (хлопки,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приплясывания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размахивание погремушкой). Учить ребенка слушать детские стихи, рифмованные народные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потешки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959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585166"/>
              </p:ext>
            </p:extLst>
          </p:nvPr>
        </p:nvGraphicFramePr>
        <p:xfrm>
          <a:off x="395536" y="1484784"/>
          <a:ext cx="8568953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i="1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 года до 1 года 6 месяцев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эмоционально по-разному реагировать на знакомого или незнакомого взрослого.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подражать невербальным средствам общения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взрослых.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познавательный и игровой интерес.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операции сравнения на уровне сличения: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цвета предметов, одинаковых по форме и величине; двух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 (мяч, кубик) предметов, одинаковых по цвету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понимать названия знакомых игрушек, часто употребляемых окружающих предметов обихода; знать имена близких взрослых. Учить понимать и по слову взрослого находить, показывать в естественных условиях и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картинке игрушки. Учить произносить звукоподражания,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лепетные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(облегченные),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звуковому составу слова.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ходить самостоятельно; устойчиво стоять, приседать, наклоняться, поворачиваться, пятиться; перешагивать через препятствия на полу; учить захватывать предмет разными способами: «грабельками», «щепотью», «пинцетом».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Приобщать ребенка к слушанию вокальной и инструментальной музыки. Учить эмоционально различно реагировать на плясовую и спокойную мелодии. Стимулировать активность детей при «подпевании» отдельных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звуков, слогов.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384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094652"/>
              </p:ext>
            </p:extLst>
          </p:nvPr>
        </p:nvGraphicFramePr>
        <p:xfrm>
          <a:off x="395536" y="1628800"/>
          <a:ext cx="842493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4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i="1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 года 6 месяцев до 2 лет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проявлять яркие эмоции при общении с близкими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(мимика, выразительный взгляд, движения). Развивать взаимодействие с окружающими.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Формировать ориентировку на уровне сличения, выделения по слову, по возможности – называния. Обучать функциональному назначению игровых и бытовых предметов.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Расширять запас понимаемых слов. Учить названия частей лица и тела, показывать их. Учить выполнять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более сложные речевые инструкции. Стимулировать и поощрять замену звукоподражательных слов общеупотребительными.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хорошо самостоятельно ходить (прямо, по кругу, огибая предметы); развивать моторику кистей и пальцев, побуждая детей выполнять более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тонкие действия с предметами (мелкие вкладыши).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эмоционально различно реагировать на пение, музыку, художественное слово (эмоциональное узнавание).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00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020041"/>
              </p:ext>
            </p:extLst>
          </p:nvPr>
        </p:nvGraphicFramePr>
        <p:xfrm>
          <a:off x="395536" y="1484784"/>
          <a:ext cx="8640961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7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i="1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 лет до 2 лет 6 месяцев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привлекать внимание взрослого или ребенка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процессе общения. Помогать в простой работе по дому. Играть возле детей, время от времени вступая с ними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контакт.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Расширять дифференцировку цвета, формы, величины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Предметов. Конструировать по образцу из 3 элементов. Формировать выполнение процессуальных действий с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сюжетными игрушками.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понимать слова, обозначающие состояние, местоположение предмета, временные и количественные отношения; способы питания, а также слова, характеризующие его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настроение, состояние. Способствовать развитию речи, как средства общения.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подниматься по лестнице и сходить с нее чередующимся шагом, держась за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Перила, менять темп: ходьбу на бег; продолжать развивать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коорди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нированные</a:t>
                      </a:r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движения рук и тонкие движения кончиков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пальцев.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Эмоционально заинтересовывать музыкой, пением, малыми фольклорными формами, подвижными играми,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проявлять к ним дифференцированное отношение.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00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работы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938498"/>
              </p:ext>
            </p:extLst>
          </p:nvPr>
        </p:nvGraphicFramePr>
        <p:xfrm>
          <a:off x="395536" y="1628800"/>
          <a:ext cx="8424936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i="1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 лет 6 месяцев до 3 лет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эмоционально положительно относиться к раз-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влечениям, играм.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Развивать эмоциональную память в знакомых бытовых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ситуациях. Учить эмоционально предвосхищать результаты собственных действий и действий взрослого.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Совершенствовать дифференцировки при действиях с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предметами и дидактическими игрушками, постепенно переходя от практических проб, затем к </a:t>
                      </a:r>
                      <a:r>
                        <a:rPr lang="ru-RU" sz="1400" b="0" i="0" u="none" strike="noStrike" kern="1200" baseline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примериванию</a:t>
                      </a:r>
                      <a:endParaRPr lang="ru-RU" sz="1400" b="0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далее к действиям в мысленном плане.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ребенка слушать и понимать задаваемые ему вопросы.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слушать и понимать небольшой рассказ о знакомых событиях без наглядного сопровождения. Учить сопровождать речью предметно-игровые и бытовые действия.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Подпрыгивать на одной ноге;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выполнять задания и упражнения, сопровождающиеся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рифмованной речью взрослого, нанизывать крупные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бусины на шнурок.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Воспитывать интерес к музыке, желание слушать музыку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подпевать, выполнять простейшие танцевальные движения.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Учить детей слушать внимательно стихотворение или</a:t>
                      </a:r>
                    </a:p>
                    <a:p>
                      <a:pPr algn="just"/>
                      <a:r>
                        <a:rPr lang="ru-RU" sz="1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сказку (10 минут и более).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0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661648" cy="1431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Принципы коррекционно-развивающей работы с детьми первых лет жизни.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6662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250896"/>
            <a:ext cx="770485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Благодарим </a:t>
            </a:r>
            <a:r>
              <a:rPr lang="ru-RU" altLang="ru-RU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внимание!</a:t>
            </a:r>
            <a:br>
              <a:rPr lang="ru-RU" altLang="ru-RU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ru-RU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99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характер развивающей работы.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Раннее начало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последовательного поэтапного воздействия с учетом актуального уровня развития ребенка.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педагогической работы в рамках ведущей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скоординированной системы межанализаторных связей.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Гибкое сочетание различных видов, форм и методов педагогической работы.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постоянства условий и единства требований и приемов со стороны взрослого (родителей ребенка и педагогов).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Тесное взаимодействие с родителями и всем окружением ребенка.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Динамическое наблюдение за психофизическим развитием ребенка в течение длительного времени.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1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воспитания детей первых лет жизни – психолого-педагогическое сопровождение индивидуального развития ребенка, способствующее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ребенка на основе удовлетворения его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358969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условия развития ребенка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 до 3 лет: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предметно-пространственной развивающей среды;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социального, познавательного, речевого и двигательного развития;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стимуляция адаптационных механизмов, направленных на охрану и укрепление здоровья детей;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с семьей с целью психолого-педагогического просвещения родителей по уходу за детьми первых лет жизни, их воспитанию и развитию.</a:t>
            </a:r>
          </a:p>
        </p:txBody>
      </p:sp>
    </p:spTree>
    <p:extLst>
      <p:ext uri="{BB962C8B-B14F-4D97-AF65-F5344CB8AC3E}">
        <p14:creationId xmlns:p14="http://schemas.microsoft.com/office/powerpoint/2010/main" val="102448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4563"/>
            <a:ext cx="8964488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психолого-педагогического сопровождения ребенка с ОВЗ и его семьи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объему помощи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72960" y="328498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72960" y="479715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реализации: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2960" y="2132856"/>
            <a:ext cx="17281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непрерывное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55776" y="2132855"/>
            <a:ext cx="172819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Периодическое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99992" y="2132856"/>
            <a:ext cx="172819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Разовое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2960" y="3889648"/>
            <a:ext cx="172819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Очное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75306" y="3889648"/>
            <a:ext cx="172819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Очно-заочное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5898" y="3889648"/>
            <a:ext cx="1872286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960" y="5445224"/>
            <a:ext cx="2414864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76536" y="5445224"/>
            <a:ext cx="2414864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медицинском учреждении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43800" y="5445223"/>
            <a:ext cx="2414864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соцзащиты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76536" y="6167045"/>
            <a:ext cx="24148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дому</a:t>
            </a:r>
          </a:p>
        </p:txBody>
      </p:sp>
    </p:spTree>
    <p:extLst>
      <p:ext uri="{BB962C8B-B14F-4D97-AF65-F5344CB8AC3E}">
        <p14:creationId xmlns:p14="http://schemas.microsoft.com/office/powerpoint/2010/main" val="351793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сопровождения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диагностики,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планирования перспектив,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коррекционно-развивающей работы с ребенком,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контроля и оценки,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корректировки образовательного маршрута.</a:t>
            </a:r>
          </a:p>
        </p:txBody>
      </p:sp>
    </p:spTree>
    <p:extLst>
      <p:ext uri="{BB962C8B-B14F-4D97-AF65-F5344CB8AC3E}">
        <p14:creationId xmlns:p14="http://schemas.microsoft.com/office/powerpoint/2010/main" val="112390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предметно-пространственной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 развития ребенка младенческого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раннего возраста: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манеж или другое оборудование, обеспечивающее безопасность в период бодрствования ребенка;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утепленный пол для игр и ползания 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совместных игр детей и взрослых (столики и стулья, открытое пространство);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игровое оборудование для детей, находящихся в сидячем положении (столики с выдвигающими стульчиками);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для развития двигательной активности детей (горка, качели, тренажеры, ходунки, треки, сухой бассейн);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для самостоятельного и совместного со взрослым восприятия (многофункциональные, дидактические игрушки, стимулирующие исследовательскую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для организации игр с перемещением, движениями под музыку;</a:t>
            </a:r>
          </a:p>
        </p:txBody>
      </p:sp>
    </p:spTree>
    <p:extLst>
      <p:ext uri="{BB962C8B-B14F-4D97-AF65-F5344CB8AC3E}">
        <p14:creationId xmlns:p14="http://schemas.microsoft.com/office/powerpoint/2010/main" val="92694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предметно-пространственной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 развития ребенка младенческого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раннего возраста: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 для сюжетных игр детей;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красочные картинки (предметные и сюжетные), книжки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картинками;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 и оборудование для музыкального развития детей (детские музыкальные инструменты, озвученные игрушки);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 для продуктивной деятельности детей (мелки, краски, пластилин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;);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для игр во время прогулок.</a:t>
            </a:r>
          </a:p>
        </p:txBody>
      </p:sp>
    </p:spTree>
    <p:extLst>
      <p:ext uri="{BB962C8B-B14F-4D97-AF65-F5344CB8AC3E}">
        <p14:creationId xmlns:p14="http://schemas.microsoft.com/office/powerpoint/2010/main" val="2651467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1670</Words>
  <Application>Microsoft Office PowerPoint</Application>
  <PresentationFormat>Экран (4:3)</PresentationFormat>
  <Paragraphs>205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   Организация коррекционно-педагогической работы с детьми раннего возраста с отклонениями в развитии. </vt:lpstr>
      <vt:lpstr>1. Принципы коррекционно-развивающей работы с детьми первых лет жизни.    </vt:lpstr>
      <vt:lpstr>Презентация PowerPoint</vt:lpstr>
      <vt:lpstr>Презентация PowerPoint</vt:lpstr>
      <vt:lpstr>Основные условия развития ребенка  от 1 до 3 лет:</vt:lpstr>
      <vt:lpstr>Виды психолого-педагогического сопровождения ребенка с ОВЗ и его семьи</vt:lpstr>
      <vt:lpstr>Основные этапы сопровождения</vt:lpstr>
      <vt:lpstr>Требования к предметно-пространственной среде развития ребенка младенческого и раннего возраста:</vt:lpstr>
      <vt:lpstr>Требования к предметно-пространственной среде развития ребенка младенческого и раннего возраста:</vt:lpstr>
      <vt:lpstr>Педагогическое развивающее воздействие</vt:lpstr>
      <vt:lpstr>Практические методы и приемы обучения (разные способы организации детской деятельности):</vt:lpstr>
      <vt:lpstr>Наглядные методы и приемы обучения: </vt:lpstr>
      <vt:lpstr>Словесные методы и приемы обучения: </vt:lpstr>
      <vt:lpstr>Основные направления психолого-педагогической работы в младенческом возрасте</vt:lpstr>
      <vt:lpstr>Основные направления психолого-педагогической работы в младенческом возрасте</vt:lpstr>
      <vt:lpstr>Основные направления психолого-педагогической работы в раннем возрасте</vt:lpstr>
      <vt:lpstr>Основные направления психолого-педагогической работы в раннем возрасте</vt:lpstr>
      <vt:lpstr>Основные направления психолого-педагогической работы в раннем возрасте</vt:lpstr>
      <vt:lpstr>Основные направления психолого-педагогической работы в раннем возрасте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обучающихся с ОВЗ различных нозологических групп</dc:title>
  <dc:creator>User</dc:creator>
  <cp:lastModifiedBy>Радионова Марина Александровна</cp:lastModifiedBy>
  <cp:revision>90</cp:revision>
  <dcterms:created xsi:type="dcterms:W3CDTF">2022-05-28T03:21:01Z</dcterms:created>
  <dcterms:modified xsi:type="dcterms:W3CDTF">2024-05-28T09:20:09Z</dcterms:modified>
</cp:coreProperties>
</file>